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6" r:id="rId6"/>
    <p:sldId id="267" r:id="rId7"/>
    <p:sldId id="268" r:id="rId8"/>
    <p:sldId id="261" r:id="rId9"/>
    <p:sldId id="262" r:id="rId10"/>
    <p:sldId id="263" r:id="rId11"/>
    <p:sldId id="264" r:id="rId12"/>
    <p:sldId id="265" r:id="rId13"/>
    <p:sldId id="270"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e tawfilis" initials="Jt" lastIdx="1" clrIdx="0">
    <p:extLst>
      <p:ext uri="{19B8F6BF-5375-455C-9EA6-DF929625EA0E}">
        <p15:presenceInfo xmlns:p15="http://schemas.microsoft.com/office/powerpoint/2012/main" userId="c2fe1c5bd3b0b9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5" d="100"/>
          <a:sy n="65" d="100"/>
        </p:scale>
        <p:origin x="197"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3/4/2020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3/4/2020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3/4/2020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3/4/2020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3/4/2020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3/4/2020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C8B5-6E96-4C1E-AE3F-60240A08F4DC}"/>
              </a:ext>
            </a:extLst>
          </p:cNvPr>
          <p:cNvSpPr>
            <a:spLocks noGrp="1"/>
          </p:cNvSpPr>
          <p:nvPr>
            <p:ph type="ctrTitle"/>
          </p:nvPr>
        </p:nvSpPr>
        <p:spPr/>
        <p:txBody>
          <a:bodyPr/>
          <a:lstStyle/>
          <a:p>
            <a:pPr algn="ctr"/>
            <a:r>
              <a:rPr lang="en-US" b="1" dirty="0">
                <a:latin typeface="Broadway" panose="04040905080002020502" pitchFamily="82" charset="0"/>
              </a:rPr>
              <a:t>“</a:t>
            </a:r>
            <a:r>
              <a:rPr lang="en-US" b="1" dirty="0" err="1">
                <a:latin typeface="Broadway" panose="04040905080002020502" pitchFamily="82" charset="0"/>
              </a:rPr>
              <a:t>aki</a:t>
            </a:r>
            <a:r>
              <a:rPr lang="en-US" b="1" dirty="0">
                <a:latin typeface="Broadway" panose="04040905080002020502" pitchFamily="82" charset="0"/>
              </a:rPr>
              <a:t>” </a:t>
            </a:r>
            <a:br>
              <a:rPr lang="en-US" b="1" dirty="0">
                <a:latin typeface="Broadway" panose="04040905080002020502" pitchFamily="82" charset="0"/>
              </a:rPr>
            </a:br>
            <a:r>
              <a:rPr lang="en-US" b="1" dirty="0">
                <a:latin typeface="Broadway" panose="04040905080002020502" pitchFamily="82" charset="0"/>
              </a:rPr>
              <a:t>the drummer”</a:t>
            </a:r>
          </a:p>
        </p:txBody>
      </p:sp>
      <p:sp>
        <p:nvSpPr>
          <p:cNvPr id="3" name="Subtitle 2">
            <a:extLst>
              <a:ext uri="{FF2B5EF4-FFF2-40B4-BE49-F238E27FC236}">
                <a16:creationId xmlns:a16="http://schemas.microsoft.com/office/drawing/2014/main" id="{079D77B3-6E68-4380-9343-2D13AAB9C309}"/>
              </a:ext>
            </a:extLst>
          </p:cNvPr>
          <p:cNvSpPr>
            <a:spLocks noGrp="1"/>
          </p:cNvSpPr>
          <p:nvPr>
            <p:ph type="subTitle" idx="1"/>
          </p:nvPr>
        </p:nvSpPr>
        <p:spPr/>
        <p:txBody>
          <a:bodyPr>
            <a:normAutofit/>
          </a:bodyPr>
          <a:lstStyle/>
          <a:p>
            <a:pPr algn="ctr"/>
            <a:r>
              <a:rPr lang="en-US" sz="3200" b="1" dirty="0">
                <a:solidFill>
                  <a:srgbClr val="FF0000"/>
                </a:solidFill>
              </a:rPr>
              <a:t>BASS!  TONE!  SLAP!</a:t>
            </a:r>
          </a:p>
        </p:txBody>
      </p:sp>
    </p:spTree>
    <p:extLst>
      <p:ext uri="{BB962C8B-B14F-4D97-AF65-F5344CB8AC3E}">
        <p14:creationId xmlns:p14="http://schemas.microsoft.com/office/powerpoint/2010/main" val="262387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2DDE2-FB2D-421B-B377-F9AD495CE9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9" name="Picture 8">
            <a:extLst>
              <a:ext uri="{FF2B5EF4-FFF2-40B4-BE49-F238E27FC236}">
                <a16:creationId xmlns:a16="http://schemas.microsoft.com/office/drawing/2014/main" id="{A995140B-9736-47E4-9A7D-ABB32F3AAA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useBgFill="1">
        <p:nvSpPr>
          <p:cNvPr id="11" name="Rectangle 10">
            <a:extLst>
              <a:ext uri="{FF2B5EF4-FFF2-40B4-BE49-F238E27FC236}">
                <a16:creationId xmlns:a16="http://schemas.microsoft.com/office/drawing/2014/main" id="{9CD9ACDE-8038-488C-AB0C-5FD1A373C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8CFEB-841F-4EB7-973D-A99FAB18016D}"/>
              </a:ext>
            </a:extLst>
          </p:cNvPr>
          <p:cNvSpPr>
            <a:spLocks noGrp="1"/>
          </p:cNvSpPr>
          <p:nvPr>
            <p:ph type="title"/>
          </p:nvPr>
        </p:nvSpPr>
        <p:spPr>
          <a:xfrm>
            <a:off x="4572000" y="281136"/>
            <a:ext cx="6446980" cy="1696021"/>
          </a:xfrm>
        </p:spPr>
        <p:txBody>
          <a:bodyPr vert="horz" lIns="91440" tIns="45720" rIns="91440" bIns="45720" rtlCol="0" anchor="b">
            <a:normAutofit fontScale="90000"/>
          </a:bodyPr>
          <a:lstStyle/>
          <a:p>
            <a:pPr algn="l"/>
            <a:r>
              <a:rPr lang="en-US" sz="2000" b="1" dirty="0"/>
              <a:t>WORKING WITH a YOUTH “</a:t>
            </a:r>
            <a:r>
              <a:rPr lang="en-US" sz="2000" b="1" dirty="0" err="1"/>
              <a:t>PRODIGy</a:t>
            </a:r>
            <a:r>
              <a:rPr lang="en-US" sz="2000" b="1" dirty="0"/>
              <a:t>” IS A TRUE PLEASURE WITH AKI BECAUSE HE KNOWS AND UNDERSTANDS REAL TALENT AND LOOKS FOR YOUTH TO JOIN HIM AND SHARE THE PASSION THAT COMES WITH THIS ART AND TO INSPIRE YOUTH TO AIM FOR THE STARS!</a:t>
            </a:r>
            <a:br>
              <a:rPr lang="en-US" sz="2000" b="1" dirty="0"/>
            </a:br>
            <a:endParaRPr lang="en-US" sz="2000" b="1" dirty="0"/>
          </a:p>
        </p:txBody>
      </p:sp>
      <p:sp>
        <p:nvSpPr>
          <p:cNvPr id="13" name="Rectangle 12">
            <a:extLst>
              <a:ext uri="{FF2B5EF4-FFF2-40B4-BE49-F238E27FC236}">
                <a16:creationId xmlns:a16="http://schemas.microsoft.com/office/drawing/2014/main" id="{DA6C2449-5F66-4753-AAA3-4AD81E57A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a:extLst>
              <a:ext uri="{FF2B5EF4-FFF2-40B4-BE49-F238E27FC236}">
                <a16:creationId xmlns:a16="http://schemas.microsoft.com/office/drawing/2014/main" id="{A57D80F0-E0CE-4DCF-A32A-DB7CE73647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1264032" y="2187576"/>
            <a:ext cx="6857999" cy="2482850"/>
          </a:xfrm>
          <a:prstGeom prst="rect">
            <a:avLst/>
          </a:prstGeom>
        </p:spPr>
      </p:pic>
      <p:pic>
        <p:nvPicPr>
          <p:cNvPr id="4" name="Picture 3" descr="A picture containing black, woman, man, holding&#10;&#10;Description automatically generated">
            <a:extLst>
              <a:ext uri="{FF2B5EF4-FFF2-40B4-BE49-F238E27FC236}">
                <a16:creationId xmlns:a16="http://schemas.microsoft.com/office/drawing/2014/main" id="{AEC459F9-E57E-4218-9391-94BAE3346F8A}"/>
              </a:ext>
            </a:extLst>
          </p:cNvPr>
          <p:cNvPicPr>
            <a:picLocks noChangeAspect="1"/>
          </p:cNvPicPr>
          <p:nvPr/>
        </p:nvPicPr>
        <p:blipFill>
          <a:blip r:embed="rId4"/>
          <a:stretch>
            <a:fillRect/>
          </a:stretch>
        </p:blipFill>
        <p:spPr>
          <a:xfrm rot="5400000">
            <a:off x="5950527" y="2552122"/>
            <a:ext cx="4599705" cy="3449779"/>
          </a:xfrm>
          <a:prstGeom prst="rect">
            <a:avLst/>
          </a:prstGeom>
        </p:spPr>
      </p:pic>
    </p:spTree>
    <p:extLst>
      <p:ext uri="{BB962C8B-B14F-4D97-AF65-F5344CB8AC3E}">
        <p14:creationId xmlns:p14="http://schemas.microsoft.com/office/powerpoint/2010/main" val="159442167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D069-A70C-4BD6-930A-49CD08ED817A}"/>
              </a:ext>
            </a:extLst>
          </p:cNvPr>
          <p:cNvSpPr>
            <a:spLocks noGrp="1"/>
          </p:cNvSpPr>
          <p:nvPr>
            <p:ph type="title"/>
          </p:nvPr>
        </p:nvSpPr>
        <p:spPr/>
        <p:txBody>
          <a:bodyPr>
            <a:normAutofit fontScale="90000"/>
          </a:bodyPr>
          <a:lstStyle/>
          <a:p>
            <a:r>
              <a:rPr lang="en-US" dirty="0"/>
              <a:t>DRUMMING IS IMPORTANT </a:t>
            </a:r>
            <a:br>
              <a:rPr lang="en-US" dirty="0"/>
            </a:br>
            <a:r>
              <a:rPr lang="en-US" dirty="0"/>
              <a:t>TO ALL AGES AND </a:t>
            </a:r>
            <a:br>
              <a:rPr lang="en-US" dirty="0"/>
            </a:br>
            <a:r>
              <a:rPr lang="en-US" b="1" dirty="0">
                <a:solidFill>
                  <a:srgbClr val="FF0000"/>
                </a:solidFill>
              </a:rPr>
              <a:t>AKI MAKES IT EVEN MORE FUN!</a:t>
            </a:r>
          </a:p>
        </p:txBody>
      </p:sp>
      <p:sp>
        <p:nvSpPr>
          <p:cNvPr id="3" name="Text Placeholder 2">
            <a:extLst>
              <a:ext uri="{FF2B5EF4-FFF2-40B4-BE49-F238E27FC236}">
                <a16:creationId xmlns:a16="http://schemas.microsoft.com/office/drawing/2014/main" id="{03EBBFDB-94BC-4BD3-8D64-1F236CB0E2AE}"/>
              </a:ext>
            </a:extLst>
          </p:cNvPr>
          <p:cNvSpPr>
            <a:spLocks noGrp="1"/>
          </p:cNvSpPr>
          <p:nvPr>
            <p:ph type="body" idx="1"/>
          </p:nvPr>
        </p:nvSpPr>
        <p:spPr/>
        <p:txBody>
          <a:bodyPr/>
          <a:lstStyle/>
          <a:p>
            <a:r>
              <a:rPr lang="en-US" b="1" dirty="0">
                <a:solidFill>
                  <a:srgbClr val="FF0000"/>
                </a:solidFill>
              </a:rPr>
              <a:t>FUN!</a:t>
            </a:r>
          </a:p>
        </p:txBody>
      </p:sp>
      <p:sp>
        <p:nvSpPr>
          <p:cNvPr id="4" name="Text Placeholder 3">
            <a:extLst>
              <a:ext uri="{FF2B5EF4-FFF2-40B4-BE49-F238E27FC236}">
                <a16:creationId xmlns:a16="http://schemas.microsoft.com/office/drawing/2014/main" id="{C89B7820-E9F6-460E-9360-D4B6E9ABC61D}"/>
              </a:ext>
            </a:extLst>
          </p:cNvPr>
          <p:cNvSpPr>
            <a:spLocks noGrp="1"/>
          </p:cNvSpPr>
          <p:nvPr>
            <p:ph type="body" sz="half" idx="15"/>
          </p:nvPr>
        </p:nvSpPr>
        <p:spPr/>
        <p:txBody>
          <a:bodyPr/>
          <a:lstStyle/>
          <a:p>
            <a:endParaRPr lang="en-US" dirty="0"/>
          </a:p>
        </p:txBody>
      </p:sp>
      <p:sp>
        <p:nvSpPr>
          <p:cNvPr id="5" name="Text Placeholder 4">
            <a:extLst>
              <a:ext uri="{FF2B5EF4-FFF2-40B4-BE49-F238E27FC236}">
                <a16:creationId xmlns:a16="http://schemas.microsoft.com/office/drawing/2014/main" id="{FC3B1EEF-6C2B-43FE-9611-74035819EA71}"/>
              </a:ext>
            </a:extLst>
          </p:cNvPr>
          <p:cNvSpPr>
            <a:spLocks noGrp="1"/>
          </p:cNvSpPr>
          <p:nvPr>
            <p:ph type="body" sz="quarter" idx="3"/>
          </p:nvPr>
        </p:nvSpPr>
        <p:spPr/>
        <p:txBody>
          <a:bodyPr/>
          <a:lstStyle/>
          <a:p>
            <a:r>
              <a:rPr lang="en-US" b="1" dirty="0">
                <a:solidFill>
                  <a:srgbClr val="00B0F0"/>
                </a:solidFill>
              </a:rPr>
              <a:t>FUN!</a:t>
            </a:r>
          </a:p>
        </p:txBody>
      </p:sp>
      <p:sp>
        <p:nvSpPr>
          <p:cNvPr id="6" name="Text Placeholder 5">
            <a:extLst>
              <a:ext uri="{FF2B5EF4-FFF2-40B4-BE49-F238E27FC236}">
                <a16:creationId xmlns:a16="http://schemas.microsoft.com/office/drawing/2014/main" id="{397A362A-3A24-4556-8497-CB4C97326A23}"/>
              </a:ext>
            </a:extLst>
          </p:cNvPr>
          <p:cNvSpPr>
            <a:spLocks noGrp="1"/>
          </p:cNvSpPr>
          <p:nvPr>
            <p:ph type="body" sz="half" idx="16"/>
          </p:nvPr>
        </p:nvSpPr>
        <p:spPr/>
        <p:txBody>
          <a:bodyPr/>
          <a:lstStyle/>
          <a:p>
            <a:endParaRPr lang="en-US"/>
          </a:p>
        </p:txBody>
      </p:sp>
      <p:sp>
        <p:nvSpPr>
          <p:cNvPr id="7" name="Text Placeholder 6">
            <a:extLst>
              <a:ext uri="{FF2B5EF4-FFF2-40B4-BE49-F238E27FC236}">
                <a16:creationId xmlns:a16="http://schemas.microsoft.com/office/drawing/2014/main" id="{B02318FD-C0DB-4A6E-A93F-680D25F10AC4}"/>
              </a:ext>
            </a:extLst>
          </p:cNvPr>
          <p:cNvSpPr>
            <a:spLocks noGrp="1"/>
          </p:cNvSpPr>
          <p:nvPr>
            <p:ph type="body" sz="quarter" idx="13"/>
          </p:nvPr>
        </p:nvSpPr>
        <p:spPr/>
        <p:txBody>
          <a:bodyPr/>
          <a:lstStyle/>
          <a:p>
            <a:r>
              <a:rPr lang="en-US" b="1" dirty="0">
                <a:solidFill>
                  <a:srgbClr val="FFC000"/>
                </a:solidFill>
              </a:rPr>
              <a:t>MORE FUN!</a:t>
            </a:r>
          </a:p>
        </p:txBody>
      </p:sp>
      <p:sp>
        <p:nvSpPr>
          <p:cNvPr id="8" name="Text Placeholder 7">
            <a:extLst>
              <a:ext uri="{FF2B5EF4-FFF2-40B4-BE49-F238E27FC236}">
                <a16:creationId xmlns:a16="http://schemas.microsoft.com/office/drawing/2014/main" id="{31D46113-5193-4F40-8E7F-BD4A17FFD87E}"/>
              </a:ext>
            </a:extLst>
          </p:cNvPr>
          <p:cNvSpPr>
            <a:spLocks noGrp="1"/>
          </p:cNvSpPr>
          <p:nvPr>
            <p:ph type="body" sz="half" idx="17"/>
          </p:nvPr>
        </p:nvSpPr>
        <p:spPr/>
        <p:txBody>
          <a:bodyPr/>
          <a:lstStyle/>
          <a:p>
            <a:endParaRPr lang="en-US" dirty="0"/>
          </a:p>
        </p:txBody>
      </p:sp>
      <p:pic>
        <p:nvPicPr>
          <p:cNvPr id="10" name="Picture 9" descr="A picture containing person, indoor, child, small&#10;&#10;Description automatically generated">
            <a:extLst>
              <a:ext uri="{FF2B5EF4-FFF2-40B4-BE49-F238E27FC236}">
                <a16:creationId xmlns:a16="http://schemas.microsoft.com/office/drawing/2014/main" id="{4BA8D90D-54A4-41A1-85DD-DF0620B23354}"/>
              </a:ext>
            </a:extLst>
          </p:cNvPr>
          <p:cNvPicPr>
            <a:picLocks noChangeAspect="1"/>
          </p:cNvPicPr>
          <p:nvPr/>
        </p:nvPicPr>
        <p:blipFill>
          <a:blip r:embed="rId2"/>
          <a:stretch>
            <a:fillRect/>
          </a:stretch>
        </p:blipFill>
        <p:spPr>
          <a:xfrm rot="5400000">
            <a:off x="4473811" y="3021306"/>
            <a:ext cx="3244378" cy="3009900"/>
          </a:xfrm>
          <a:prstGeom prst="rect">
            <a:avLst/>
          </a:prstGeom>
        </p:spPr>
      </p:pic>
      <p:pic>
        <p:nvPicPr>
          <p:cNvPr id="12" name="Picture 11" descr="A picture containing indoor, person, small, table&#10;&#10;Description automatically generated">
            <a:extLst>
              <a:ext uri="{FF2B5EF4-FFF2-40B4-BE49-F238E27FC236}">
                <a16:creationId xmlns:a16="http://schemas.microsoft.com/office/drawing/2014/main" id="{38ADC8D9-BFFD-412D-9BAB-8730EA990375}"/>
              </a:ext>
            </a:extLst>
          </p:cNvPr>
          <p:cNvPicPr>
            <a:picLocks noChangeAspect="1"/>
          </p:cNvPicPr>
          <p:nvPr/>
        </p:nvPicPr>
        <p:blipFill>
          <a:blip r:embed="rId3"/>
          <a:stretch>
            <a:fillRect/>
          </a:stretch>
        </p:blipFill>
        <p:spPr>
          <a:xfrm rot="5400000">
            <a:off x="8081430" y="2793921"/>
            <a:ext cx="3390820" cy="3458716"/>
          </a:xfrm>
          <a:prstGeom prst="rect">
            <a:avLst/>
          </a:prstGeom>
        </p:spPr>
      </p:pic>
      <p:pic>
        <p:nvPicPr>
          <p:cNvPr id="14" name="Picture 13" descr="A picture containing person, indoor, sitting, man&#10;&#10;Description automatically generated">
            <a:extLst>
              <a:ext uri="{FF2B5EF4-FFF2-40B4-BE49-F238E27FC236}">
                <a16:creationId xmlns:a16="http://schemas.microsoft.com/office/drawing/2014/main" id="{5F626EE4-9A33-4563-B18B-3DBAE3F4B524}"/>
              </a:ext>
            </a:extLst>
          </p:cNvPr>
          <p:cNvPicPr>
            <a:picLocks noChangeAspect="1"/>
          </p:cNvPicPr>
          <p:nvPr/>
        </p:nvPicPr>
        <p:blipFill>
          <a:blip r:embed="rId4"/>
          <a:stretch>
            <a:fillRect/>
          </a:stretch>
        </p:blipFill>
        <p:spPr>
          <a:xfrm rot="5400000">
            <a:off x="740512" y="2847322"/>
            <a:ext cx="3314619" cy="3428110"/>
          </a:xfrm>
          <a:prstGeom prst="rect">
            <a:avLst/>
          </a:prstGeom>
        </p:spPr>
      </p:pic>
    </p:spTree>
    <p:extLst>
      <p:ext uri="{BB962C8B-B14F-4D97-AF65-F5344CB8AC3E}">
        <p14:creationId xmlns:p14="http://schemas.microsoft.com/office/powerpoint/2010/main" val="28606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27E7-CA87-4738-A541-06C8CF4EE402}"/>
              </a:ext>
            </a:extLst>
          </p:cNvPr>
          <p:cNvSpPr>
            <a:spLocks noGrp="1"/>
          </p:cNvSpPr>
          <p:nvPr>
            <p:ph type="title"/>
          </p:nvPr>
        </p:nvSpPr>
        <p:spPr/>
        <p:txBody>
          <a:bodyPr/>
          <a:lstStyle/>
          <a:p>
            <a:pPr algn="ctr"/>
            <a:r>
              <a:rPr lang="en-US" b="1" dirty="0">
                <a:solidFill>
                  <a:srgbClr val="FFFF00"/>
                </a:solidFill>
              </a:rPr>
              <a:t>Lessons…</a:t>
            </a:r>
            <a:r>
              <a:rPr lang="en-US" b="1" dirty="0">
                <a:solidFill>
                  <a:schemeClr val="accent5">
                    <a:lumMod val="60000"/>
                    <a:lumOff val="40000"/>
                  </a:schemeClr>
                </a:solidFill>
              </a:rPr>
              <a:t>special events </a:t>
            </a:r>
            <a:r>
              <a:rPr lang="en-US" b="1" dirty="0">
                <a:solidFill>
                  <a:srgbClr val="FF0000"/>
                </a:solidFill>
              </a:rPr>
              <a:t>performances</a:t>
            </a:r>
            <a:r>
              <a:rPr lang="en-US" b="1" dirty="0">
                <a:solidFill>
                  <a:srgbClr val="FFFF00"/>
                </a:solidFill>
              </a:rPr>
              <a:t>…</a:t>
            </a:r>
            <a:r>
              <a:rPr lang="en-US" b="1" dirty="0">
                <a:solidFill>
                  <a:srgbClr val="7030A0"/>
                </a:solidFill>
              </a:rPr>
              <a:t>parties</a:t>
            </a:r>
            <a:r>
              <a:rPr lang="en-US" b="1" dirty="0">
                <a:solidFill>
                  <a:srgbClr val="FFFF00"/>
                </a:solidFill>
              </a:rPr>
              <a:t>…</a:t>
            </a:r>
          </a:p>
        </p:txBody>
      </p:sp>
      <p:sp>
        <p:nvSpPr>
          <p:cNvPr id="3" name="Content Placeholder 2">
            <a:extLst>
              <a:ext uri="{FF2B5EF4-FFF2-40B4-BE49-F238E27FC236}">
                <a16:creationId xmlns:a16="http://schemas.microsoft.com/office/drawing/2014/main" id="{5947627D-45CA-4EA9-AAF0-A6F4821CFE61}"/>
              </a:ext>
            </a:extLst>
          </p:cNvPr>
          <p:cNvSpPr>
            <a:spLocks noGrp="1"/>
          </p:cNvSpPr>
          <p:nvPr>
            <p:ph idx="1"/>
          </p:nvPr>
        </p:nvSpPr>
        <p:spPr>
          <a:xfrm>
            <a:off x="685800" y="2194560"/>
            <a:ext cx="10820400" cy="4024125"/>
          </a:xfrm>
        </p:spPr>
        <p:txBody>
          <a:bodyPr/>
          <a:lstStyle/>
          <a:p>
            <a:pPr algn="just"/>
            <a:r>
              <a:rPr lang="en-US" b="1" dirty="0"/>
              <a:t>AKI IS AVAILABLE TO BOOK ACTIVITIES FOR ALL AGES FROM YOUTH TO SENIOR CITIZENS, TO SPECIAL NEEDS AND DISABLED VETS…</a:t>
            </a:r>
            <a:r>
              <a:rPr lang="en-US" b="1" dirty="0">
                <a:solidFill>
                  <a:srgbClr val="FF0000"/>
                </a:solidFill>
              </a:rPr>
              <a:t>DRUMMING HEALS </a:t>
            </a:r>
            <a:r>
              <a:rPr lang="en-US" b="1" dirty="0"/>
              <a:t>NOT ONLY FOR CLIENTS BUT FOR ALL THE DRUMMERS WHOSE PASSION AND EMOTIONS ARE TRANSLATED INTO DRUMMING AND RHYTHMIC TOGETHERNESS…AKI LIKES IT WHEN EVERYONE BEATS THE DRUM THEIR OWN SPECIAL WAY AND FOLLOWS THE LEAD…MAKING BEAUTIFUL MUSIC FOR EVERYONE TO ENJOY! SO JOIN AKI…SIGN UP AND/OR COME BY </a:t>
            </a:r>
            <a:r>
              <a:rPr lang="en-US" b="1"/>
              <a:t>THE MURAMID </a:t>
            </a:r>
            <a:r>
              <a:rPr lang="en-US" b="1" dirty="0"/>
              <a:t>ARTS AND CULTURAL CENTER AND SEE HOW IT ALL COMES TOGETHER ON SATURDAYS FROM 1-3 PM! </a:t>
            </a:r>
          </a:p>
          <a:p>
            <a:pPr algn="just"/>
            <a:endParaRPr lang="en-US" b="1" dirty="0"/>
          </a:p>
          <a:p>
            <a:pPr algn="ctr"/>
            <a:r>
              <a:rPr lang="en-US" sz="2800" b="1" dirty="0">
                <a:solidFill>
                  <a:schemeClr val="accent5">
                    <a:lumMod val="60000"/>
                    <a:lumOff val="40000"/>
                  </a:schemeClr>
                </a:solidFill>
              </a:rPr>
              <a:t>PUBLIC ALWAYS WELCOME</a:t>
            </a:r>
          </a:p>
        </p:txBody>
      </p:sp>
    </p:spTree>
    <p:extLst>
      <p:ext uri="{BB962C8B-B14F-4D97-AF65-F5344CB8AC3E}">
        <p14:creationId xmlns:p14="http://schemas.microsoft.com/office/powerpoint/2010/main" val="2788928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618A-7736-4A60-A86D-826C8330F0EE}"/>
              </a:ext>
            </a:extLst>
          </p:cNvPr>
          <p:cNvSpPr>
            <a:spLocks noGrp="1"/>
          </p:cNvSpPr>
          <p:nvPr>
            <p:ph type="title"/>
          </p:nvPr>
        </p:nvSpPr>
        <p:spPr/>
        <p:txBody>
          <a:bodyPr>
            <a:normAutofit/>
          </a:bodyPr>
          <a:lstStyle/>
          <a:p>
            <a:r>
              <a:rPr lang="en-US" sz="3600" b="1" dirty="0">
                <a:solidFill>
                  <a:srgbClr val="7030A0"/>
                </a:solidFill>
              </a:rPr>
              <a:t>AKI CAN DO MANY THINGS FOR YOU!</a:t>
            </a:r>
          </a:p>
        </p:txBody>
      </p:sp>
      <p:sp>
        <p:nvSpPr>
          <p:cNvPr id="3" name="Content Placeholder 2">
            <a:extLst>
              <a:ext uri="{FF2B5EF4-FFF2-40B4-BE49-F238E27FC236}">
                <a16:creationId xmlns:a16="http://schemas.microsoft.com/office/drawing/2014/main" id="{D4DD61C4-C4EA-4B75-B068-A27CFE006CD7}"/>
              </a:ext>
            </a:extLst>
          </p:cNvPr>
          <p:cNvSpPr>
            <a:spLocks noGrp="1"/>
          </p:cNvSpPr>
          <p:nvPr>
            <p:ph idx="1"/>
          </p:nvPr>
        </p:nvSpPr>
        <p:spPr>
          <a:xfrm>
            <a:off x="685800" y="2525525"/>
            <a:ext cx="10820400" cy="3693160"/>
          </a:xfrm>
        </p:spPr>
        <p:txBody>
          <a:bodyPr/>
          <a:lstStyle/>
          <a:p>
            <a:r>
              <a:rPr lang="en-US" dirty="0"/>
              <a:t>BESIDES DRUMMING CIRCLES AND LESSONS….</a:t>
            </a:r>
          </a:p>
          <a:p>
            <a:r>
              <a:rPr lang="en-US" dirty="0"/>
              <a:t>HE CAN REPAIR YOUR DRUM</a:t>
            </a:r>
          </a:p>
          <a:p>
            <a:r>
              <a:rPr lang="en-US" dirty="0"/>
              <a:t>HE CAN HELP YOU BUY OR SELL YOU A DRUM…OR</a:t>
            </a:r>
          </a:p>
          <a:p>
            <a:pPr marL="0" indent="0">
              <a:buNone/>
            </a:pPr>
            <a:r>
              <a:rPr lang="en-US" dirty="0"/>
              <a:t>   SELL YOUR DRUM…OR TRADE YOUR DRUM…OR</a:t>
            </a:r>
          </a:p>
          <a:p>
            <a:pPr marL="0" indent="0">
              <a:buNone/>
            </a:pPr>
            <a:endParaRPr lang="en-US" dirty="0"/>
          </a:p>
          <a:p>
            <a:pPr marL="0" indent="0">
              <a:buNone/>
            </a:pPr>
            <a:endParaRPr lang="en-US" dirty="0"/>
          </a:p>
        </p:txBody>
      </p:sp>
      <p:pic>
        <p:nvPicPr>
          <p:cNvPr id="5" name="Picture 4" descr="A picture containing person, holding, man, woman&#10;&#10;Description automatically generated">
            <a:extLst>
              <a:ext uri="{FF2B5EF4-FFF2-40B4-BE49-F238E27FC236}">
                <a16:creationId xmlns:a16="http://schemas.microsoft.com/office/drawing/2014/main" id="{4E096667-66FC-4820-AE31-B76D667EE6B4}"/>
              </a:ext>
            </a:extLst>
          </p:cNvPr>
          <p:cNvPicPr>
            <a:picLocks noChangeAspect="1"/>
          </p:cNvPicPr>
          <p:nvPr/>
        </p:nvPicPr>
        <p:blipFill>
          <a:blip r:embed="rId2"/>
          <a:stretch>
            <a:fillRect/>
          </a:stretch>
        </p:blipFill>
        <p:spPr>
          <a:xfrm rot="5400000">
            <a:off x="7449820" y="2519046"/>
            <a:ext cx="3693160" cy="2769870"/>
          </a:xfrm>
          <a:prstGeom prst="rect">
            <a:avLst/>
          </a:prstGeom>
        </p:spPr>
      </p:pic>
    </p:spTree>
    <p:extLst>
      <p:ext uri="{BB962C8B-B14F-4D97-AF65-F5344CB8AC3E}">
        <p14:creationId xmlns:p14="http://schemas.microsoft.com/office/powerpoint/2010/main" val="2897556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1E306-4226-4AD5-AC37-9E6BEEDE7C77}"/>
              </a:ext>
            </a:extLst>
          </p:cNvPr>
          <p:cNvSpPr>
            <a:spLocks noGrp="1"/>
          </p:cNvSpPr>
          <p:nvPr>
            <p:ph type="title"/>
          </p:nvPr>
        </p:nvSpPr>
        <p:spPr>
          <a:xfrm>
            <a:off x="619759" y="1257300"/>
            <a:ext cx="6257291" cy="2724149"/>
          </a:xfrm>
        </p:spPr>
        <p:txBody>
          <a:bodyPr>
            <a:normAutofit/>
          </a:bodyPr>
          <a:lstStyle/>
          <a:p>
            <a:r>
              <a:rPr lang="en-US" sz="3200" dirty="0">
                <a:latin typeface="Broadway" panose="04040905080002020502" pitchFamily="82" charset="0"/>
              </a:rPr>
              <a:t>MANY THANKS TO ALL WHO DRUM…and the beat goes  on  AND</a:t>
            </a:r>
            <a:br>
              <a:rPr lang="en-US" sz="3200" dirty="0">
                <a:latin typeface="Broadway" panose="04040905080002020502" pitchFamily="82" charset="0"/>
              </a:rPr>
            </a:br>
            <a:r>
              <a:rPr lang="en-US" sz="3200" dirty="0">
                <a:latin typeface="Broadway" panose="04040905080002020502" pitchFamily="82" charset="0"/>
              </a:rPr>
              <a:t>THE BEAT GOES ON!</a:t>
            </a:r>
            <a:br>
              <a:rPr lang="en-US" sz="3200" dirty="0">
                <a:latin typeface="Broadway" panose="04040905080002020502" pitchFamily="82" charset="0"/>
              </a:rPr>
            </a:br>
            <a:endParaRPr lang="en-US" sz="3200" dirty="0">
              <a:latin typeface="Broadway" panose="04040905080002020502" pitchFamily="82" charset="0"/>
            </a:endParaRPr>
          </a:p>
        </p:txBody>
      </p:sp>
      <p:sp>
        <p:nvSpPr>
          <p:cNvPr id="3" name="Content Placeholder 2">
            <a:extLst>
              <a:ext uri="{FF2B5EF4-FFF2-40B4-BE49-F238E27FC236}">
                <a16:creationId xmlns:a16="http://schemas.microsoft.com/office/drawing/2014/main" id="{851F1653-0820-45EC-A1E8-D248FFF7FC48}"/>
              </a:ext>
            </a:extLst>
          </p:cNvPr>
          <p:cNvSpPr>
            <a:spLocks noGrp="1"/>
          </p:cNvSpPr>
          <p:nvPr>
            <p:ph idx="1"/>
          </p:nvPr>
        </p:nvSpPr>
        <p:spPr>
          <a:xfrm>
            <a:off x="619760" y="3749040"/>
            <a:ext cx="6257290" cy="2469645"/>
          </a:xfrm>
        </p:spPr>
        <p:txBody>
          <a:bodyPr>
            <a:normAutofit/>
          </a:bodyPr>
          <a:lstStyle/>
          <a:p>
            <a:pPr algn="ctr"/>
            <a:r>
              <a:rPr lang="en-US" sz="1600" b="1" dirty="0">
                <a:solidFill>
                  <a:srgbClr val="FF0000"/>
                </a:solidFill>
              </a:rPr>
              <a:t>By Joanne Tawfilis, PhD Fine Arts </a:t>
            </a:r>
          </a:p>
          <a:p>
            <a:pPr algn="ctr"/>
            <a:r>
              <a:rPr lang="en-US" sz="1600" b="1" dirty="0">
                <a:solidFill>
                  <a:srgbClr val="FF0000"/>
                </a:solidFill>
              </a:rPr>
              <a:t>EXECUTIVE DIRECTOR</a:t>
            </a:r>
          </a:p>
          <a:p>
            <a:pPr algn="ctr"/>
            <a:r>
              <a:rPr lang="en-US" sz="1600" b="1" dirty="0">
                <a:solidFill>
                  <a:srgbClr val="FF0000"/>
                </a:solidFill>
              </a:rPr>
              <a:t>MURAMID ARTS AND CULTURAL CENTER</a:t>
            </a:r>
          </a:p>
          <a:p>
            <a:pPr algn="ctr"/>
            <a:r>
              <a:rPr lang="en-US" sz="1600" b="1" dirty="0">
                <a:solidFill>
                  <a:srgbClr val="FF0000"/>
                </a:solidFill>
              </a:rPr>
              <a:t>480 NORTH EL CAMINO REAL</a:t>
            </a:r>
          </a:p>
          <a:p>
            <a:pPr algn="ctr"/>
            <a:r>
              <a:rPr lang="en-US" sz="1600" b="1" dirty="0">
                <a:solidFill>
                  <a:srgbClr val="FF0000"/>
                </a:solidFill>
              </a:rPr>
              <a:t>OCEANSIDE, CALIFORNIA 92058</a:t>
            </a:r>
          </a:p>
          <a:p>
            <a:pPr algn="ctr"/>
            <a:r>
              <a:rPr lang="en-US" sz="1600" b="1" dirty="0">
                <a:solidFill>
                  <a:srgbClr val="FF0000"/>
                </a:solidFill>
              </a:rPr>
              <a:t>WWW.MURAMID.COM</a:t>
            </a:r>
          </a:p>
          <a:p>
            <a:pPr algn="ctr"/>
            <a:endParaRPr lang="en-US" sz="1600" dirty="0"/>
          </a:p>
          <a:p>
            <a:pPr algn="ctr"/>
            <a:endParaRPr lang="en-US" sz="1600" dirty="0"/>
          </a:p>
          <a:p>
            <a:endParaRPr lang="en-US" dirty="0"/>
          </a:p>
        </p:txBody>
      </p:sp>
      <p:sp useBgFill="1">
        <p:nvSpPr>
          <p:cNvPr id="14" name="Rectangle 13">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indoor, suitcase, brown, room&#10;&#10;Description automatically generated">
            <a:extLst>
              <a:ext uri="{FF2B5EF4-FFF2-40B4-BE49-F238E27FC236}">
                <a16:creationId xmlns:a16="http://schemas.microsoft.com/office/drawing/2014/main" id="{876A08AC-1EBC-41C9-867E-C44B84783482}"/>
              </a:ext>
            </a:extLst>
          </p:cNvPr>
          <p:cNvPicPr>
            <a:picLocks noChangeAspect="1"/>
          </p:cNvPicPr>
          <p:nvPr/>
        </p:nvPicPr>
        <p:blipFill rotWithShape="1">
          <a:blip r:embed="rId2"/>
          <a:srcRect t="9156"/>
          <a:stretch/>
        </p:blipFill>
        <p:spPr>
          <a:xfrm rot="5400000">
            <a:off x="6426708" y="1092707"/>
            <a:ext cx="6857999" cy="4672584"/>
          </a:xfrm>
          <a:prstGeom prst="rect">
            <a:avLst/>
          </a:prstGeom>
        </p:spPr>
      </p:pic>
    </p:spTree>
    <p:extLst>
      <p:ext uri="{BB962C8B-B14F-4D97-AF65-F5344CB8AC3E}">
        <p14:creationId xmlns:p14="http://schemas.microsoft.com/office/powerpoint/2010/main" val="2076053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13C1-F4E0-4A81-99C4-355594C96A4C}"/>
              </a:ext>
            </a:extLst>
          </p:cNvPr>
          <p:cNvSpPr>
            <a:spLocks noGrp="1"/>
          </p:cNvSpPr>
          <p:nvPr>
            <p:ph type="title"/>
          </p:nvPr>
        </p:nvSpPr>
        <p:spPr/>
        <p:txBody>
          <a:bodyPr/>
          <a:lstStyle/>
          <a:p>
            <a:pPr algn="ctr"/>
            <a:r>
              <a:rPr lang="en-US" b="1" dirty="0"/>
              <a:t>MEET THE MAN! </a:t>
            </a:r>
          </a:p>
        </p:txBody>
      </p:sp>
      <p:pic>
        <p:nvPicPr>
          <p:cNvPr id="5" name="Content Placeholder 4" descr="A picture containing man, person, phone, cellphone&#10;&#10;Description automatically generated">
            <a:extLst>
              <a:ext uri="{FF2B5EF4-FFF2-40B4-BE49-F238E27FC236}">
                <a16:creationId xmlns:a16="http://schemas.microsoft.com/office/drawing/2014/main" id="{B13178D7-ED40-4D7F-B2F2-499469BEDDA4}"/>
              </a:ext>
            </a:extLst>
          </p:cNvPr>
          <p:cNvPicPr>
            <a:picLocks noGrp="1" noChangeAspect="1"/>
          </p:cNvPicPr>
          <p:nvPr>
            <p:ph idx="1"/>
          </p:nvPr>
        </p:nvPicPr>
        <p:blipFill>
          <a:blip r:embed="rId2"/>
          <a:stretch>
            <a:fillRect/>
          </a:stretch>
        </p:blipFill>
        <p:spPr>
          <a:xfrm>
            <a:off x="5373511" y="1888282"/>
            <a:ext cx="3838221" cy="4535095"/>
          </a:xfrm>
        </p:spPr>
      </p:pic>
    </p:spTree>
    <p:extLst>
      <p:ext uri="{BB962C8B-B14F-4D97-AF65-F5344CB8AC3E}">
        <p14:creationId xmlns:p14="http://schemas.microsoft.com/office/powerpoint/2010/main" val="301445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D94F7C0-1344-4B3C-AFCB-E7F006BB5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EC584A2-4215-4DB8-AE1F-E3768D77E8D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48A181E5-1800-40E7-B767-F0A7F1505E53}"/>
              </a:ext>
            </a:extLst>
          </p:cNvPr>
          <p:cNvSpPr>
            <a:spLocks noGrp="1"/>
          </p:cNvSpPr>
          <p:nvPr>
            <p:ph type="title"/>
          </p:nvPr>
        </p:nvSpPr>
        <p:spPr>
          <a:xfrm>
            <a:off x="685799" y="764373"/>
            <a:ext cx="3977639" cy="1600200"/>
          </a:xfrm>
        </p:spPr>
        <p:txBody>
          <a:bodyPr anchor="b">
            <a:normAutofit/>
          </a:bodyPr>
          <a:lstStyle/>
          <a:p>
            <a:pPr algn="l"/>
            <a:r>
              <a:rPr lang="en-US" sz="3200" dirty="0"/>
              <a:t>DRUM CIRCLES</a:t>
            </a:r>
          </a:p>
        </p:txBody>
      </p:sp>
      <p:sp>
        <p:nvSpPr>
          <p:cNvPr id="7" name="Content Placeholder 6">
            <a:extLst>
              <a:ext uri="{FF2B5EF4-FFF2-40B4-BE49-F238E27FC236}">
                <a16:creationId xmlns:a16="http://schemas.microsoft.com/office/drawing/2014/main" id="{35303A23-817C-4356-8197-EF384DEC4BE7}"/>
              </a:ext>
            </a:extLst>
          </p:cNvPr>
          <p:cNvSpPr>
            <a:spLocks noGrp="1"/>
          </p:cNvSpPr>
          <p:nvPr>
            <p:ph idx="1"/>
          </p:nvPr>
        </p:nvSpPr>
        <p:spPr>
          <a:xfrm>
            <a:off x="685800" y="2364573"/>
            <a:ext cx="3977639" cy="3854112"/>
          </a:xfrm>
        </p:spPr>
        <p:txBody>
          <a:bodyPr>
            <a:normAutofit/>
          </a:bodyPr>
          <a:lstStyle/>
          <a:p>
            <a:r>
              <a:rPr lang="en-US" sz="1600" dirty="0"/>
              <a:t>LET AKI KNOW WHEN AND WHERE YOU WOULD LIKE TO ORGANIZE A DRUM CIRCLE FOR AN EVENT.</a:t>
            </a:r>
          </a:p>
          <a:p>
            <a:r>
              <a:rPr lang="en-US" sz="1600" dirty="0"/>
              <a:t>DRUM CIRCLES CAN BE A ONE TIME SPECIAL EVENT OR</a:t>
            </a:r>
          </a:p>
          <a:p>
            <a:r>
              <a:rPr lang="en-US" sz="1600" dirty="0"/>
              <a:t>A  SERIES OF SCHEDULED DRUM CIRCLES</a:t>
            </a:r>
          </a:p>
          <a:p>
            <a:r>
              <a:rPr lang="en-US" sz="1600" dirty="0"/>
              <a:t>DRUM CIRCLES AT MURAMID ARTS AND CULTURAL CENTER IN OCEANSIDE</a:t>
            </a:r>
          </a:p>
          <a:p>
            <a:r>
              <a:rPr lang="en-US" sz="1600" dirty="0"/>
              <a:t>DRUM CIRCLES AT YOUR LOCATION</a:t>
            </a:r>
          </a:p>
          <a:p>
            <a:r>
              <a:rPr lang="en-US" sz="1600" dirty="0"/>
              <a:t>SMALL FEE AND DONATION BASED WITH OTHER FREE BASED SELECTED SCHOLARSHIPS </a:t>
            </a:r>
          </a:p>
        </p:txBody>
      </p:sp>
      <p:pic>
        <p:nvPicPr>
          <p:cNvPr id="5" name="Content Placeholder 4" descr="A person standing in front of a barrel&#10;&#10;Description automatically generated">
            <a:extLst>
              <a:ext uri="{FF2B5EF4-FFF2-40B4-BE49-F238E27FC236}">
                <a16:creationId xmlns:a16="http://schemas.microsoft.com/office/drawing/2014/main" id="{94BEE047-CE35-4B92-AF76-CDDB18023098}"/>
              </a:ext>
            </a:extLst>
          </p:cNvPr>
          <p:cNvPicPr>
            <a:picLocks noChangeAspect="1"/>
          </p:cNvPicPr>
          <p:nvPr/>
        </p:nvPicPr>
        <p:blipFill>
          <a:blip r:embed="rId3"/>
          <a:stretch>
            <a:fillRect/>
          </a:stretch>
        </p:blipFill>
        <p:spPr>
          <a:xfrm rot="5400000">
            <a:off x="5503170" y="1430195"/>
            <a:ext cx="5472558" cy="4104418"/>
          </a:xfrm>
          <a:prstGeom prst="rect">
            <a:avLst/>
          </a:prstGeom>
        </p:spPr>
      </p:pic>
    </p:spTree>
    <p:extLst>
      <p:ext uri="{BB962C8B-B14F-4D97-AF65-F5344CB8AC3E}">
        <p14:creationId xmlns:p14="http://schemas.microsoft.com/office/powerpoint/2010/main" val="266625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0">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18" name="Picture 12">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a:extLst>
              <a:ext uri="{FF2B5EF4-FFF2-40B4-BE49-F238E27FC236}">
                <a16:creationId xmlns:a16="http://schemas.microsoft.com/office/drawing/2014/main" id="{2D2BE2F8-20EC-47B6-B466-A37A3D491A87}"/>
              </a:ext>
            </a:extLst>
          </p:cNvPr>
          <p:cNvSpPr>
            <a:spLocks noGrp="1"/>
          </p:cNvSpPr>
          <p:nvPr>
            <p:ph type="title"/>
          </p:nvPr>
        </p:nvSpPr>
        <p:spPr>
          <a:xfrm>
            <a:off x="8536277" y="673240"/>
            <a:ext cx="3031524" cy="3446373"/>
          </a:xfrm>
          <a:noFill/>
          <a:ln w="19050">
            <a:noFill/>
            <a:prstDash val="dash"/>
          </a:ln>
        </p:spPr>
        <p:txBody>
          <a:bodyPr vert="horz" lIns="91440" tIns="45720" rIns="91440" bIns="45720" rtlCol="0" anchor="b">
            <a:normAutofit fontScale="90000"/>
          </a:bodyPr>
          <a:lstStyle/>
          <a:p>
            <a:pPr algn="r"/>
            <a:r>
              <a:rPr lang="en-US" sz="3700" dirty="0"/>
              <a:t>AKI  DRUMS WITH “SPECIAL ABILITIES” CLIENTS WHO </a:t>
            </a:r>
            <a:r>
              <a:rPr lang="en-US" sz="3700" b="1" dirty="0">
                <a:solidFill>
                  <a:srgbClr val="FF0000"/>
                </a:solidFill>
              </a:rPr>
              <a:t>LOVE</a:t>
            </a:r>
            <a:r>
              <a:rPr lang="en-US" sz="3700" dirty="0"/>
              <a:t> DRUMMING</a:t>
            </a:r>
          </a:p>
        </p:txBody>
      </p:sp>
      <p:pic>
        <p:nvPicPr>
          <p:cNvPr id="6" name="Picture Placeholder 5" descr="A group of people sitting at a table&#10;&#10;Description automatically generated">
            <a:extLst>
              <a:ext uri="{FF2B5EF4-FFF2-40B4-BE49-F238E27FC236}">
                <a16:creationId xmlns:a16="http://schemas.microsoft.com/office/drawing/2014/main" id="{03332BDC-A93F-448F-B4A3-AB1D1B625B6F}"/>
              </a:ext>
            </a:extLst>
          </p:cNvPr>
          <p:cNvPicPr>
            <a:picLocks noGrp="1" noChangeAspect="1"/>
          </p:cNvPicPr>
          <p:nvPr>
            <p:ph type="pic" idx="1"/>
          </p:nvPr>
        </p:nvPicPr>
        <p:blipFill rotWithShape="1">
          <a:blip r:embed="rId4"/>
          <a:srcRect l="14761"/>
          <a:stretch/>
        </p:blipFill>
        <p:spPr>
          <a:xfrm>
            <a:off x="2405" y="10"/>
            <a:ext cx="7794245" cy="6857990"/>
          </a:xfrm>
          <a:prstGeom prst="rect">
            <a:avLst/>
          </a:prstGeom>
        </p:spPr>
      </p:pic>
      <p:sp>
        <p:nvSpPr>
          <p:cNvPr id="15" name="Rectangle 14">
            <a:extLst>
              <a:ext uri="{FF2B5EF4-FFF2-40B4-BE49-F238E27FC236}">
                <a16:creationId xmlns:a16="http://schemas.microsoft.com/office/drawing/2014/main" id="{2DFFD9D3-0E77-42C3-B89D-A987E7760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6782" y="-1"/>
            <a:ext cx="4245218" cy="53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C48F185-A6F4-40C2-A466-5CB3F23F2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96651" y="0"/>
            <a:ext cx="16459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982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BB5E6-068C-455D-9C87-5A888D9A8A6A}"/>
              </a:ext>
            </a:extLst>
          </p:cNvPr>
          <p:cNvSpPr>
            <a:spLocks noGrp="1"/>
          </p:cNvSpPr>
          <p:nvPr>
            <p:ph type="title"/>
          </p:nvPr>
        </p:nvSpPr>
        <p:spPr/>
        <p:txBody>
          <a:bodyPr/>
          <a:lstStyle/>
          <a:p>
            <a:pPr algn="ctr"/>
            <a:r>
              <a:rPr lang="en-US" dirty="0"/>
              <a:t>Oceanside’s “best OF THE BEST “SPECIAL PEOPLE” </a:t>
            </a:r>
            <a:br>
              <a:rPr lang="en-US" dirty="0"/>
            </a:br>
            <a:r>
              <a:rPr lang="en-US" dirty="0"/>
              <a:t>drum with Aki….</a:t>
            </a:r>
          </a:p>
        </p:txBody>
      </p:sp>
      <p:sp>
        <p:nvSpPr>
          <p:cNvPr id="4" name="Text Placeholder 3">
            <a:extLst>
              <a:ext uri="{FF2B5EF4-FFF2-40B4-BE49-F238E27FC236}">
                <a16:creationId xmlns:a16="http://schemas.microsoft.com/office/drawing/2014/main" id="{9DDA9833-C737-4003-A090-AE2334045FEE}"/>
              </a:ext>
            </a:extLst>
          </p:cNvPr>
          <p:cNvSpPr>
            <a:spLocks noGrp="1"/>
          </p:cNvSpPr>
          <p:nvPr>
            <p:ph type="body" sz="half" idx="2"/>
          </p:nvPr>
        </p:nvSpPr>
        <p:spPr/>
        <p:txBody>
          <a:bodyPr/>
          <a:lstStyle/>
          <a:p>
            <a:pPr algn="just"/>
            <a:r>
              <a:rPr lang="en-US" sz="1800" b="1" i="1" dirty="0">
                <a:solidFill>
                  <a:srgbClr val="FF0000"/>
                </a:solidFill>
              </a:rPr>
              <a:t>Meet Greg Snaer</a:t>
            </a:r>
            <a:r>
              <a:rPr lang="en-US" sz="1800" dirty="0"/>
              <a:t>….an incredible musician and advocate of the arts and for all humanity…He’s known for his wisdom and everything from YOGA instruction to counseling ability, Greg is also an ordained minister, an Executive Development Officer and </a:t>
            </a:r>
            <a:r>
              <a:rPr lang="en-US" sz="1800" b="1" i="1" dirty="0">
                <a:solidFill>
                  <a:schemeClr val="accent6">
                    <a:lumMod val="75000"/>
                  </a:schemeClr>
                </a:solidFill>
              </a:rPr>
              <a:t>a good friend </a:t>
            </a:r>
            <a:r>
              <a:rPr lang="en-US" sz="1800" dirty="0"/>
              <a:t>who really knows how to keep a secret!  Those of us who know Greg, really feel honored and privileged and his presence in the new Muramid Arts and Culture Center is very dear to us!</a:t>
            </a:r>
          </a:p>
          <a:p>
            <a:endParaRPr lang="en-US" dirty="0"/>
          </a:p>
        </p:txBody>
      </p:sp>
      <p:pic>
        <p:nvPicPr>
          <p:cNvPr id="10" name="Picture Placeholder 9" descr="A picture containing indoor, person, man, woman&#10;&#10;Description automatically generated">
            <a:extLst>
              <a:ext uri="{FF2B5EF4-FFF2-40B4-BE49-F238E27FC236}">
                <a16:creationId xmlns:a16="http://schemas.microsoft.com/office/drawing/2014/main" id="{F63176B2-3577-4AC9-8ED0-F9A0019113E9}"/>
              </a:ext>
            </a:extLst>
          </p:cNvPr>
          <p:cNvPicPr>
            <a:picLocks noGrp="1" noChangeAspect="1"/>
          </p:cNvPicPr>
          <p:nvPr>
            <p:ph type="pic" idx="1"/>
          </p:nvPr>
        </p:nvPicPr>
        <p:blipFill>
          <a:blip r:embed="rId2"/>
          <a:srcRect t="5556" b="5556"/>
          <a:stretch>
            <a:fillRect/>
          </a:stretch>
        </p:blipFill>
        <p:spPr>
          <a:xfrm rot="5400000">
            <a:off x="6950075" y="1662113"/>
            <a:ext cx="5467350" cy="3644900"/>
          </a:xfrm>
        </p:spPr>
      </p:pic>
    </p:spTree>
    <p:extLst>
      <p:ext uri="{BB962C8B-B14F-4D97-AF65-F5344CB8AC3E}">
        <p14:creationId xmlns:p14="http://schemas.microsoft.com/office/powerpoint/2010/main" val="37959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people posing for the camera&#10;&#10;Description automatically generated">
            <a:extLst>
              <a:ext uri="{FF2B5EF4-FFF2-40B4-BE49-F238E27FC236}">
                <a16:creationId xmlns:a16="http://schemas.microsoft.com/office/drawing/2014/main" id="{47797B4B-3732-4C38-947F-A6E954CC81D4}"/>
              </a:ext>
            </a:extLst>
          </p:cNvPr>
          <p:cNvPicPr>
            <a:picLocks noChangeAspect="1"/>
          </p:cNvPicPr>
          <p:nvPr/>
        </p:nvPicPr>
        <p:blipFill>
          <a:blip r:embed="rId2"/>
          <a:stretch>
            <a:fillRect/>
          </a:stretch>
        </p:blipFill>
        <p:spPr>
          <a:xfrm>
            <a:off x="4662311" y="1151466"/>
            <a:ext cx="3125711" cy="5599289"/>
          </a:xfrm>
          <a:prstGeom prst="rect">
            <a:avLst/>
          </a:prstGeom>
        </p:spPr>
      </p:pic>
      <p:pic>
        <p:nvPicPr>
          <p:cNvPr id="13" name="Picture 12" descr="A picture containing person, holding, man, sitting&#10;&#10;Description automatically generated">
            <a:extLst>
              <a:ext uri="{FF2B5EF4-FFF2-40B4-BE49-F238E27FC236}">
                <a16:creationId xmlns:a16="http://schemas.microsoft.com/office/drawing/2014/main" id="{E060B10E-BF87-4C7E-B038-ABB225BBBFFD}"/>
              </a:ext>
            </a:extLst>
          </p:cNvPr>
          <p:cNvPicPr>
            <a:picLocks noChangeAspect="1"/>
          </p:cNvPicPr>
          <p:nvPr/>
        </p:nvPicPr>
        <p:blipFill>
          <a:blip r:embed="rId3"/>
          <a:stretch>
            <a:fillRect/>
          </a:stretch>
        </p:blipFill>
        <p:spPr>
          <a:xfrm rot="5400000">
            <a:off x="-240722" y="2030408"/>
            <a:ext cx="4954355" cy="3715766"/>
          </a:xfrm>
          <a:prstGeom prst="rect">
            <a:avLst/>
          </a:prstGeom>
        </p:spPr>
      </p:pic>
      <p:sp>
        <p:nvSpPr>
          <p:cNvPr id="2" name="TextBox 1">
            <a:extLst>
              <a:ext uri="{FF2B5EF4-FFF2-40B4-BE49-F238E27FC236}">
                <a16:creationId xmlns:a16="http://schemas.microsoft.com/office/drawing/2014/main" id="{45B2BCC6-389C-4A7B-9F42-D09877A65C35}"/>
              </a:ext>
            </a:extLst>
          </p:cNvPr>
          <p:cNvSpPr txBox="1"/>
          <p:nvPr/>
        </p:nvSpPr>
        <p:spPr>
          <a:xfrm>
            <a:off x="8003821" y="1659467"/>
            <a:ext cx="2912533" cy="4247317"/>
          </a:xfrm>
          <a:prstGeom prst="rect">
            <a:avLst/>
          </a:prstGeom>
          <a:noFill/>
        </p:spPr>
        <p:txBody>
          <a:bodyPr wrap="square" rtlCol="0">
            <a:spAutoFit/>
          </a:bodyPr>
          <a:lstStyle/>
          <a:p>
            <a:r>
              <a:rPr lang="en-US" b="1" dirty="0">
                <a:solidFill>
                  <a:srgbClr val="FF0000"/>
                </a:solidFill>
              </a:rPr>
              <a:t>AKI DRUMS FAITFULLYFOR THE ART MILES MURAL PROJECT </a:t>
            </a:r>
            <a:r>
              <a:rPr lang="en-US" b="1" dirty="0"/>
              <a:t>AND FOLLOWS THE WORK OF </a:t>
            </a:r>
          </a:p>
          <a:p>
            <a:r>
              <a:rPr lang="en-US" b="1" dirty="0"/>
              <a:t>SO MANY RISING STARS </a:t>
            </a:r>
          </a:p>
          <a:p>
            <a:r>
              <a:rPr lang="en-US" b="1" dirty="0"/>
              <a:t>LIKE </a:t>
            </a:r>
            <a:r>
              <a:rPr lang="en-US" b="1" dirty="0">
                <a:solidFill>
                  <a:srgbClr val="FFC000"/>
                </a:solidFill>
              </a:rPr>
              <a:t>CHRIS BROWN</a:t>
            </a:r>
          </a:p>
          <a:p>
            <a:r>
              <a:rPr lang="en-US" b="1" dirty="0"/>
              <a:t>WHO EPITOMIZES THE </a:t>
            </a:r>
            <a:r>
              <a:rPr lang="en-US" b="1" i="1" dirty="0">
                <a:solidFill>
                  <a:schemeClr val="accent6"/>
                </a:solidFill>
              </a:rPr>
              <a:t>“TRUE  GOOD, TRUE GRIT, TRUE PASSION” </a:t>
            </a:r>
            <a:r>
              <a:rPr lang="en-US" b="1" dirty="0"/>
              <a:t>FOR HIS ART AND FOR ALL HUMANITY…LIKE HAVING A LITTLE BROTHER WE CAN ALL JUST </a:t>
            </a:r>
            <a:r>
              <a:rPr lang="en-US" b="1" i="1" dirty="0">
                <a:solidFill>
                  <a:srgbClr val="FF0000"/>
                </a:solidFill>
              </a:rPr>
              <a:t>LOVE A LOT!</a:t>
            </a:r>
          </a:p>
        </p:txBody>
      </p:sp>
    </p:spTree>
    <p:extLst>
      <p:ext uri="{BB962C8B-B14F-4D97-AF65-F5344CB8AC3E}">
        <p14:creationId xmlns:p14="http://schemas.microsoft.com/office/powerpoint/2010/main" val="308964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AAC8-7AD9-4131-9399-706BE50A124E}"/>
              </a:ext>
            </a:extLst>
          </p:cNvPr>
          <p:cNvSpPr>
            <a:spLocks noGrp="1"/>
          </p:cNvSpPr>
          <p:nvPr>
            <p:ph type="title"/>
          </p:nvPr>
        </p:nvSpPr>
        <p:spPr>
          <a:xfrm>
            <a:off x="2931369" y="787344"/>
            <a:ext cx="8610599" cy="1303867"/>
          </a:xfrm>
        </p:spPr>
        <p:txBody>
          <a:bodyPr>
            <a:normAutofit/>
          </a:bodyPr>
          <a:lstStyle/>
          <a:p>
            <a:r>
              <a:rPr lang="en-US" b="1" dirty="0">
                <a:solidFill>
                  <a:srgbClr val="FFC000"/>
                </a:solidFill>
              </a:rPr>
              <a:t>Aki’s regular drumming circle gather for his birthday!</a:t>
            </a:r>
          </a:p>
        </p:txBody>
      </p:sp>
      <p:sp>
        <p:nvSpPr>
          <p:cNvPr id="3" name="Text Placeholder 2">
            <a:extLst>
              <a:ext uri="{FF2B5EF4-FFF2-40B4-BE49-F238E27FC236}">
                <a16:creationId xmlns:a16="http://schemas.microsoft.com/office/drawing/2014/main" id="{247986DF-4B71-4159-8972-A523F91F9C97}"/>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D066592D-0FEF-4D74-BD7E-DF1927C7E700}"/>
              </a:ext>
            </a:extLst>
          </p:cNvPr>
          <p:cNvSpPr>
            <a:spLocks noGrp="1"/>
          </p:cNvSpPr>
          <p:nvPr>
            <p:ph type="body" sz="half" idx="15"/>
          </p:nvPr>
        </p:nvSpPr>
        <p:spPr/>
        <p:txBody>
          <a:bodyPr/>
          <a:lstStyle/>
          <a:p>
            <a:endParaRPr lang="en-US" dirty="0"/>
          </a:p>
        </p:txBody>
      </p:sp>
      <p:sp>
        <p:nvSpPr>
          <p:cNvPr id="5" name="Text Placeholder 4">
            <a:extLst>
              <a:ext uri="{FF2B5EF4-FFF2-40B4-BE49-F238E27FC236}">
                <a16:creationId xmlns:a16="http://schemas.microsoft.com/office/drawing/2014/main" id="{19488534-4658-423F-A40D-60D839B59D94}"/>
              </a:ext>
            </a:extLst>
          </p:cNvPr>
          <p:cNvSpPr>
            <a:spLocks noGrp="1"/>
          </p:cNvSpPr>
          <p:nvPr>
            <p:ph type="body" sz="quarter" idx="3"/>
          </p:nvPr>
        </p:nvSpPr>
        <p:spPr/>
        <p:txBody>
          <a:bodyPr/>
          <a:lstStyle/>
          <a:p>
            <a:endParaRPr lang="en-US"/>
          </a:p>
        </p:txBody>
      </p:sp>
      <p:sp>
        <p:nvSpPr>
          <p:cNvPr id="6" name="Text Placeholder 5">
            <a:extLst>
              <a:ext uri="{FF2B5EF4-FFF2-40B4-BE49-F238E27FC236}">
                <a16:creationId xmlns:a16="http://schemas.microsoft.com/office/drawing/2014/main" id="{08FAAE61-008A-41B6-AA22-6F9B9392F6E1}"/>
              </a:ext>
            </a:extLst>
          </p:cNvPr>
          <p:cNvSpPr>
            <a:spLocks noGrp="1"/>
          </p:cNvSpPr>
          <p:nvPr>
            <p:ph type="body" sz="half" idx="16"/>
          </p:nvPr>
        </p:nvSpPr>
        <p:spPr/>
        <p:txBody>
          <a:bodyPr/>
          <a:lstStyle/>
          <a:p>
            <a:endParaRPr lang="en-US" dirty="0"/>
          </a:p>
        </p:txBody>
      </p:sp>
      <p:sp>
        <p:nvSpPr>
          <p:cNvPr id="7" name="Text Placeholder 6">
            <a:extLst>
              <a:ext uri="{FF2B5EF4-FFF2-40B4-BE49-F238E27FC236}">
                <a16:creationId xmlns:a16="http://schemas.microsoft.com/office/drawing/2014/main" id="{6E8C890E-27AF-4FB1-8108-7082DD451C16}"/>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D53FE5B8-1E10-4BAB-BDE3-32E51981CB66}"/>
              </a:ext>
            </a:extLst>
          </p:cNvPr>
          <p:cNvSpPr>
            <a:spLocks noGrp="1"/>
          </p:cNvSpPr>
          <p:nvPr>
            <p:ph type="body" sz="half" idx="17"/>
          </p:nvPr>
        </p:nvSpPr>
        <p:spPr/>
        <p:txBody>
          <a:bodyPr/>
          <a:lstStyle/>
          <a:p>
            <a:endParaRPr lang="en-US" dirty="0"/>
          </a:p>
        </p:txBody>
      </p:sp>
      <p:pic>
        <p:nvPicPr>
          <p:cNvPr id="12" name="Picture 11" descr="A picture containing person, man, refrigerator, young&#10;&#10;Description automatically generated">
            <a:extLst>
              <a:ext uri="{FF2B5EF4-FFF2-40B4-BE49-F238E27FC236}">
                <a16:creationId xmlns:a16="http://schemas.microsoft.com/office/drawing/2014/main" id="{C6CEDD35-BEFF-47CC-809C-939F3CE1D179}"/>
              </a:ext>
            </a:extLst>
          </p:cNvPr>
          <p:cNvPicPr>
            <a:picLocks noChangeAspect="1"/>
          </p:cNvPicPr>
          <p:nvPr/>
        </p:nvPicPr>
        <p:blipFill>
          <a:blip r:embed="rId2"/>
          <a:stretch>
            <a:fillRect/>
          </a:stretch>
        </p:blipFill>
        <p:spPr>
          <a:xfrm rot="5400000">
            <a:off x="4045780" y="2522413"/>
            <a:ext cx="4127472" cy="3485315"/>
          </a:xfrm>
          <a:prstGeom prst="rect">
            <a:avLst/>
          </a:prstGeom>
        </p:spPr>
      </p:pic>
      <p:pic>
        <p:nvPicPr>
          <p:cNvPr id="16" name="Picture 15" descr="A picture containing person, indoor, man, sitting&#10;&#10;Description automatically generated">
            <a:extLst>
              <a:ext uri="{FF2B5EF4-FFF2-40B4-BE49-F238E27FC236}">
                <a16:creationId xmlns:a16="http://schemas.microsoft.com/office/drawing/2014/main" id="{13E8F497-A7E0-48D9-ADDC-85D38C0B3452}"/>
              </a:ext>
            </a:extLst>
          </p:cNvPr>
          <p:cNvPicPr>
            <a:picLocks noChangeAspect="1"/>
          </p:cNvPicPr>
          <p:nvPr/>
        </p:nvPicPr>
        <p:blipFill>
          <a:blip r:embed="rId3"/>
          <a:stretch>
            <a:fillRect/>
          </a:stretch>
        </p:blipFill>
        <p:spPr>
          <a:xfrm rot="5400000">
            <a:off x="7785779" y="2467359"/>
            <a:ext cx="4017355" cy="3485314"/>
          </a:xfrm>
          <a:prstGeom prst="rect">
            <a:avLst/>
          </a:prstGeom>
        </p:spPr>
      </p:pic>
      <p:pic>
        <p:nvPicPr>
          <p:cNvPr id="18" name="Picture 17" descr="A picture containing person, man, sitting, black&#10;&#10;Description automatically generated">
            <a:extLst>
              <a:ext uri="{FF2B5EF4-FFF2-40B4-BE49-F238E27FC236}">
                <a16:creationId xmlns:a16="http://schemas.microsoft.com/office/drawing/2014/main" id="{3ACD95FD-A7CD-44C4-9E28-B123D7ADB0C2}"/>
              </a:ext>
            </a:extLst>
          </p:cNvPr>
          <p:cNvPicPr>
            <a:picLocks noChangeAspect="1"/>
          </p:cNvPicPr>
          <p:nvPr/>
        </p:nvPicPr>
        <p:blipFill>
          <a:blip r:embed="rId4"/>
          <a:stretch>
            <a:fillRect/>
          </a:stretch>
        </p:blipFill>
        <p:spPr>
          <a:xfrm rot="5400000">
            <a:off x="358453" y="2518180"/>
            <a:ext cx="4135943" cy="3485315"/>
          </a:xfrm>
          <a:prstGeom prst="rect">
            <a:avLst/>
          </a:prstGeom>
        </p:spPr>
      </p:pic>
    </p:spTree>
    <p:extLst>
      <p:ext uri="{BB962C8B-B14F-4D97-AF65-F5344CB8AC3E}">
        <p14:creationId xmlns:p14="http://schemas.microsoft.com/office/powerpoint/2010/main" val="54676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5D857EFF-4E01-4EF2-AAA7-D99D8E75F1E7}"/>
              </a:ext>
            </a:extLst>
          </p:cNvPr>
          <p:cNvSpPr>
            <a:spLocks noGrp="1"/>
          </p:cNvSpPr>
          <p:nvPr>
            <p:ph type="title"/>
          </p:nvPr>
        </p:nvSpPr>
        <p:spPr>
          <a:xfrm>
            <a:off x="685799" y="923123"/>
            <a:ext cx="3977639" cy="1773382"/>
          </a:xfrm>
        </p:spPr>
        <p:txBody>
          <a:bodyPr vert="horz" lIns="91440" tIns="45720" rIns="91440" bIns="45720" rtlCol="0" anchor="b">
            <a:normAutofit fontScale="90000"/>
          </a:bodyPr>
          <a:lstStyle/>
          <a:p>
            <a:r>
              <a:rPr lang="en-US" b="1" dirty="0">
                <a:solidFill>
                  <a:schemeClr val="accent6"/>
                </a:solidFill>
              </a:rPr>
              <a:t>Drumming in artist alley with </a:t>
            </a:r>
            <a:r>
              <a:rPr lang="en-US" b="1" dirty="0" err="1">
                <a:solidFill>
                  <a:schemeClr val="accent6"/>
                </a:solidFill>
              </a:rPr>
              <a:t>aki</a:t>
            </a:r>
            <a:r>
              <a:rPr lang="en-US" b="1" dirty="0">
                <a:solidFill>
                  <a:schemeClr val="accent6"/>
                </a:solidFill>
              </a:rPr>
              <a:t>…</a:t>
            </a:r>
            <a:br>
              <a:rPr lang="en-US" b="1" dirty="0">
                <a:solidFill>
                  <a:schemeClr val="accent6"/>
                </a:solidFill>
              </a:rPr>
            </a:br>
            <a:endParaRPr lang="en-US" b="1" dirty="0">
              <a:solidFill>
                <a:schemeClr val="accent6"/>
              </a:solidFill>
            </a:endParaRPr>
          </a:p>
        </p:txBody>
      </p:sp>
      <p:sp>
        <p:nvSpPr>
          <p:cNvPr id="4" name="Text Placeholder 3">
            <a:extLst>
              <a:ext uri="{FF2B5EF4-FFF2-40B4-BE49-F238E27FC236}">
                <a16:creationId xmlns:a16="http://schemas.microsoft.com/office/drawing/2014/main" id="{3FBDCE2B-4211-4727-830A-163771730524}"/>
              </a:ext>
            </a:extLst>
          </p:cNvPr>
          <p:cNvSpPr>
            <a:spLocks noGrp="1"/>
          </p:cNvSpPr>
          <p:nvPr>
            <p:ph type="body" sz="half" idx="2"/>
          </p:nvPr>
        </p:nvSpPr>
        <p:spPr>
          <a:xfrm>
            <a:off x="685801" y="3273777"/>
            <a:ext cx="3977638" cy="1975555"/>
          </a:xfrm>
        </p:spPr>
        <p:txBody>
          <a:bodyPr vert="horz" lIns="91440" tIns="45720" rIns="91440" bIns="45720" rtlCol="0">
            <a:normAutofit fontScale="92500" lnSpcReduction="20000"/>
          </a:bodyPr>
          <a:lstStyle/>
          <a:p>
            <a:pPr indent="-228600" algn="ctr">
              <a:buFont typeface="Arial" panose="020B0604020202020204" pitchFamily="34" charset="0"/>
              <a:buChar char="•"/>
            </a:pPr>
            <a:r>
              <a:rPr lang="en-US" sz="3200" dirty="0"/>
              <a:t>All ages and families are  included and having real </a:t>
            </a:r>
          </a:p>
          <a:p>
            <a:pPr algn="ctr"/>
            <a:r>
              <a:rPr lang="en-US" sz="3200" b="1" dirty="0">
                <a:solidFill>
                  <a:srgbClr val="FF0000"/>
                </a:solidFill>
              </a:rPr>
              <a:t>FUN!</a:t>
            </a:r>
          </a:p>
        </p:txBody>
      </p:sp>
      <p:sp useBgFill="1">
        <p:nvSpPr>
          <p:cNvPr id="22" name="Rectangle 21">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building, person, man, young&#10;&#10;Description automatically generated">
            <a:extLst>
              <a:ext uri="{FF2B5EF4-FFF2-40B4-BE49-F238E27FC236}">
                <a16:creationId xmlns:a16="http://schemas.microsoft.com/office/drawing/2014/main" id="{40329C62-59AA-4DD9-86E2-22F01B485092}"/>
              </a:ext>
            </a:extLst>
          </p:cNvPr>
          <p:cNvPicPr>
            <a:picLocks noChangeAspect="1"/>
          </p:cNvPicPr>
          <p:nvPr/>
        </p:nvPicPr>
        <p:blipFill rotWithShape="1">
          <a:blip r:embed="rId3"/>
          <a:srcRect r="25327" b="2"/>
          <a:stretch/>
        </p:blipFill>
        <p:spPr>
          <a:xfrm rot="5400000">
            <a:off x="5319073" y="-14926"/>
            <a:ext cx="6858000" cy="6887853"/>
          </a:xfrm>
          <a:prstGeom prst="rect">
            <a:avLst/>
          </a:prstGeom>
        </p:spPr>
      </p:pic>
    </p:spTree>
    <p:extLst>
      <p:ext uri="{BB962C8B-B14F-4D97-AF65-F5344CB8AC3E}">
        <p14:creationId xmlns:p14="http://schemas.microsoft.com/office/powerpoint/2010/main" val="4253956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man, black, sitting&#10;&#10;Description automatically generated">
            <a:extLst>
              <a:ext uri="{FF2B5EF4-FFF2-40B4-BE49-F238E27FC236}">
                <a16:creationId xmlns:a16="http://schemas.microsoft.com/office/drawing/2014/main" id="{7C0B8500-EF05-4F0E-B54A-886939DEFBA4}"/>
              </a:ext>
            </a:extLst>
          </p:cNvPr>
          <p:cNvPicPr>
            <a:picLocks noChangeAspect="1"/>
          </p:cNvPicPr>
          <p:nvPr/>
        </p:nvPicPr>
        <p:blipFill>
          <a:blip r:embed="rId2"/>
          <a:stretch>
            <a:fillRect/>
          </a:stretch>
        </p:blipFill>
        <p:spPr>
          <a:xfrm rot="5400000">
            <a:off x="438727" y="2068946"/>
            <a:ext cx="4692073" cy="3519055"/>
          </a:xfrm>
          <a:prstGeom prst="rect">
            <a:avLst/>
          </a:prstGeom>
        </p:spPr>
      </p:pic>
      <p:sp>
        <p:nvSpPr>
          <p:cNvPr id="5" name="Title 4">
            <a:extLst>
              <a:ext uri="{FF2B5EF4-FFF2-40B4-BE49-F238E27FC236}">
                <a16:creationId xmlns:a16="http://schemas.microsoft.com/office/drawing/2014/main" id="{1BF69D62-5573-4F9B-A53E-71FF02C50855}"/>
              </a:ext>
            </a:extLst>
          </p:cNvPr>
          <p:cNvSpPr>
            <a:spLocks noGrp="1"/>
          </p:cNvSpPr>
          <p:nvPr>
            <p:ph type="title"/>
          </p:nvPr>
        </p:nvSpPr>
        <p:spPr>
          <a:xfrm>
            <a:off x="5056909" y="858982"/>
            <a:ext cx="6449290" cy="4692074"/>
          </a:xfrm>
        </p:spPr>
        <p:txBody>
          <a:bodyPr>
            <a:normAutofit/>
          </a:bodyPr>
          <a:lstStyle/>
          <a:p>
            <a:r>
              <a:rPr lang="en-US" b="1" i="1" dirty="0">
                <a:solidFill>
                  <a:schemeClr val="accent1">
                    <a:lumMod val="75000"/>
                  </a:schemeClr>
                </a:solidFill>
              </a:rPr>
              <a:t>AKI DRUMS  FROM HIS HEART AND YOU WILL ALWAYS</a:t>
            </a:r>
            <a:br>
              <a:rPr lang="en-US" b="1" i="1" dirty="0">
                <a:solidFill>
                  <a:schemeClr val="accent1">
                    <a:lumMod val="75000"/>
                  </a:schemeClr>
                </a:solidFill>
              </a:rPr>
            </a:br>
            <a:r>
              <a:rPr lang="en-US" b="1" i="1" dirty="0">
                <a:solidFill>
                  <a:schemeClr val="accent1">
                    <a:lumMod val="75000"/>
                  </a:schemeClr>
                </a:solidFill>
              </a:rPr>
              <a:t>LEARN THAT HIS BASIC DRUMMING LESSON STARTS OUT WITH </a:t>
            </a:r>
            <a:br>
              <a:rPr lang="en-US" b="1" i="1" dirty="0">
                <a:solidFill>
                  <a:schemeClr val="accent1">
                    <a:lumMod val="75000"/>
                  </a:schemeClr>
                </a:solidFill>
              </a:rPr>
            </a:br>
            <a:r>
              <a:rPr lang="en-US" b="1" i="1" dirty="0">
                <a:solidFill>
                  <a:schemeClr val="accent1">
                    <a:lumMod val="75000"/>
                  </a:schemeClr>
                </a:solidFill>
              </a:rPr>
              <a:t>“BASS” “TONE”  “SLAP”</a:t>
            </a:r>
          </a:p>
        </p:txBody>
      </p:sp>
    </p:spTree>
    <p:extLst>
      <p:ext uri="{BB962C8B-B14F-4D97-AF65-F5344CB8AC3E}">
        <p14:creationId xmlns:p14="http://schemas.microsoft.com/office/powerpoint/2010/main" val="240274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otalTime>44</TotalTime>
  <Words>571</Words>
  <Application>Microsoft Office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Broadway</vt:lpstr>
      <vt:lpstr>Century Gothic</vt:lpstr>
      <vt:lpstr>Vapor Trail</vt:lpstr>
      <vt:lpstr>“aki”  the drummer”</vt:lpstr>
      <vt:lpstr>MEET THE MAN! </vt:lpstr>
      <vt:lpstr>DRUM CIRCLES</vt:lpstr>
      <vt:lpstr>AKI  DRUMS WITH “SPECIAL ABILITIES” CLIENTS WHO LOVE DRUMMING</vt:lpstr>
      <vt:lpstr>Oceanside’s “best OF THE BEST “SPECIAL PEOPLE”  drum with Aki….</vt:lpstr>
      <vt:lpstr>PowerPoint Presentation</vt:lpstr>
      <vt:lpstr>Aki’s regular drumming circle gather for his birthday!</vt:lpstr>
      <vt:lpstr>Drumming in artist alley with aki… </vt:lpstr>
      <vt:lpstr>AKI DRUMS  FROM HIS HEART AND YOU WILL ALWAYS LEARN THAT HIS BASIC DRUMMING LESSON STARTS OUT WITH  “BASS” “TONE”  “SLAP”</vt:lpstr>
      <vt:lpstr>WORKING WITH a YOUTH “PRODIGy” IS A TRUE PLEASURE WITH AKI BECAUSE HE KNOWS AND UNDERSTANDS REAL TALENT AND LOOKS FOR YOUTH TO JOIN HIM AND SHARE THE PASSION THAT COMES WITH THIS ART AND TO INSPIRE YOUTH TO AIM FOR THE STARS! </vt:lpstr>
      <vt:lpstr>DRUMMING IS IMPORTANT  TO ALL AGES AND  AKI MAKES IT EVEN MORE FUN!</vt:lpstr>
      <vt:lpstr>Lessons…special events performances…parties…</vt:lpstr>
      <vt:lpstr>AKI CAN DO MANY THINGS FOR YOU!</vt:lpstr>
      <vt:lpstr>MANY THANKS TO ALL WHO DRUM…and the beat goes  on  AND THE BEAT GOES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“aki”  the drummer”</dc:title>
  <dc:creator>Joanne tawfilis</dc:creator>
  <cp:lastModifiedBy>Joanne tawfilis</cp:lastModifiedBy>
  <cp:revision>14</cp:revision>
  <dcterms:created xsi:type="dcterms:W3CDTF">2020-02-07T04:40:13Z</dcterms:created>
  <dcterms:modified xsi:type="dcterms:W3CDTF">2020-03-05T03:30:55Z</dcterms:modified>
</cp:coreProperties>
</file>